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56" r:id="rId2"/>
    <p:sldMasterId id="2147483775" r:id="rId3"/>
    <p:sldMasterId id="2147483795" r:id="rId4"/>
    <p:sldMasterId id="2147483814" r:id="rId5"/>
  </p:sldMasterIdLst>
  <p:notesMasterIdLst>
    <p:notesMasterId r:id="rId13"/>
  </p:notesMasterIdLst>
  <p:handoutMasterIdLst>
    <p:handoutMasterId r:id="rId14"/>
  </p:handoutMasterIdLst>
  <p:sldIdLst>
    <p:sldId id="265" r:id="rId6"/>
    <p:sldId id="397" r:id="rId7"/>
    <p:sldId id="409" r:id="rId8"/>
    <p:sldId id="410" r:id="rId9"/>
    <p:sldId id="411" r:id="rId10"/>
    <p:sldId id="412" r:id="rId11"/>
    <p:sldId id="41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79675" autoAdjust="0"/>
  </p:normalViewPr>
  <p:slideViewPr>
    <p:cSldViewPr snapToGrid="0">
      <p:cViewPr varScale="1">
        <p:scale>
          <a:sx n="129" d="100"/>
          <a:sy n="129" d="100"/>
        </p:scale>
        <p:origin x="1236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tarvitsemaa osaavaa työvoimaa saatavilla tällä hetkellä?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05D-4658-A5B7-680AB3B1F484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05D-4658-A5B7-680AB3B1F484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05D-4658-A5B7-680AB3B1F484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05D-4658-A5B7-680AB3B1F484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05D-4658-A5B7-680AB3B1F48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3.8580246913580245E-3</c:v>
                </c:pt>
                <c:pt idx="1">
                  <c:v>1.8518518518518517E-2</c:v>
                </c:pt>
                <c:pt idx="2">
                  <c:v>0.23688271604938271</c:v>
                </c:pt>
                <c:pt idx="3">
                  <c:v>0.46064814814814814</c:v>
                </c:pt>
                <c:pt idx="4">
                  <c:v>0.28009259259259262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5D-4658-A5B7-680AB3B1F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Rajoittaako osaavan työvoiman saatavuus yrityksen kasvua ja liiketoiminnan kehittämistä?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95F-4C01-994D-2211698C82AC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95F-4C01-994D-2211698C82AC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95F-4C01-994D-2211698C82AC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A95F-4C01-994D-2211698C82AC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A95F-4C01-994D-2211698C82A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0.16422513492675406</c:v>
                </c:pt>
                <c:pt idx="1">
                  <c:v>0.12952968388589051</c:v>
                </c:pt>
                <c:pt idx="2">
                  <c:v>0.3353893600616808</c:v>
                </c:pt>
                <c:pt idx="3">
                  <c:v>0.34232845026985353</c:v>
                </c:pt>
                <c:pt idx="4">
                  <c:v>2.8527370855821126E-2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F-4C01-994D-2211698C8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lähitulevaisuuden rekrytointitarpeesta (seuraavat 6 kk)?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C0CC-4347-968C-7B9E6F61F5C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C0CC-4347-968C-7B9E6F61F5C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C0CC-4347-968C-7B9E6F61F5C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C0CC-4347-968C-7B9E6F61F5C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C0CC-4347-968C-7B9E6F61F5C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1.238390092879257E-2</c:v>
                </c:pt>
                <c:pt idx="1">
                  <c:v>1.6253869969040248E-2</c:v>
                </c:pt>
                <c:pt idx="2">
                  <c:v>0.32662538699690402</c:v>
                </c:pt>
                <c:pt idx="3">
                  <c:v>0.56269349845201233</c:v>
                </c:pt>
                <c:pt idx="4">
                  <c:v>8.2043343653250778E-2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CC-4347-968C-7B9E6F61F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on yrityksenne näkymä tulevaisuuden rekrytointitarpeesta (2-3 vuoden aikajänne)?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BAD1-4935-BCA3-68B676FCA4E8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BAD1-4935-BCA3-68B676FCA4E8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BAD1-4935-BCA3-68B676FCA4E8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BAD1-4935-BCA3-68B676FCA4E8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BAD1-4935-BCA3-68B676FCA4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5.4137664346481052E-3</c:v>
                </c:pt>
                <c:pt idx="1">
                  <c:v>2.0881670533642691E-2</c:v>
                </c:pt>
                <c:pt idx="2">
                  <c:v>0.21036349574632637</c:v>
                </c:pt>
                <c:pt idx="3">
                  <c:v>0.64733178654292345</c:v>
                </c:pt>
                <c:pt idx="4">
                  <c:v>0.11600928074245939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AD1-4935-BCA3-68B676FCA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Mitkä ovat yrityksenne näkökulmasta tärkeimmät syyt rekrytointihaasteisiin? Valitse korkeintaan kolme tärkeintä.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0815-442E-9A78-EF082ED6A46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0815-442E-9A78-EF082ED6A46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0815-442E-9A78-EF082ED6A46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0815-442E-9A78-EF082ED6A461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0815-442E-9A78-EF082ED6A461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0815-442E-9A78-EF082ED6A461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0815-442E-9A78-EF082ED6A461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0815-442E-9A78-EF082ED6A461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0815-442E-9A78-EF082ED6A461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0815-442E-9A78-EF082ED6A461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0815-442E-9A78-EF082ED6A461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0815-442E-9A78-EF082ED6A46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Avoimiin tehtäviin ei riittävästi hakijoita</c:v>
                </c:pt>
                <c:pt idx="1">
                  <c:v>Hakijoiden vähäinen työkokemus</c:v>
                </c:pt>
                <c:pt idx="2">
                  <c:v>Hakijoiden soveltumaton koulutus</c:v>
                </c:pt>
                <c:pt idx="3">
                  <c:v>Hakijoiden vanhentunut osaaminen</c:v>
                </c:pt>
                <c:pt idx="4">
                  <c:v>Kiristynyt kilpailu työntekijöistä</c:v>
                </c:pt>
                <c:pt idx="5">
                  <c:v>Riittämätön kielitaito tai monikulttuuriset haasteet</c:v>
                </c:pt>
                <c:pt idx="6">
                  <c:v>Työskentelypaikkakunnan elinkustannukset</c:v>
                </c:pt>
                <c:pt idx="7">
                  <c:v>Etäisyydet työpaikalle / työvoiman heikko liikkuvuus</c:v>
                </c:pt>
                <c:pt idx="8">
                  <c:v>Kannustinloukut (työntekijän ei kannata ottaa työtä vastaan)</c:v>
                </c:pt>
                <c:pt idx="9">
                  <c:v>Poikkeavat työaikajärjestelyt tai raskas työ</c:v>
                </c:pt>
                <c:pt idx="10">
                  <c:v>Ei rekrytointivaikeuksia</c:v>
                </c:pt>
                <c:pt idx="11">
                  <c:v>Jokin muu, mikä?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0.5488372093023256</c:v>
                </c:pt>
                <c:pt idx="1">
                  <c:v>0.44651162790697674</c:v>
                </c:pt>
                <c:pt idx="2">
                  <c:v>0.26046511627906976</c:v>
                </c:pt>
                <c:pt idx="3">
                  <c:v>7.9844961240310083E-2</c:v>
                </c:pt>
                <c:pt idx="4">
                  <c:v>0.45658914728682171</c:v>
                </c:pt>
                <c:pt idx="5">
                  <c:v>8.2170542635658914E-2</c:v>
                </c:pt>
                <c:pt idx="6">
                  <c:v>2.3255813953488372E-2</c:v>
                </c:pt>
                <c:pt idx="7">
                  <c:v>0.11937984496124031</c:v>
                </c:pt>
                <c:pt idx="8">
                  <c:v>0.16976744186046511</c:v>
                </c:pt>
                <c:pt idx="9">
                  <c:v>8.5271317829457363E-2</c:v>
                </c:pt>
                <c:pt idx="10">
                  <c:v>9.3798449612403106E-2</c:v>
                </c:pt>
                <c:pt idx="11">
                  <c:v>5.503875968992248E-2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815-442E-9A78-EF082ED6A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fi-FI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8.9.2021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564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048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8.9.2021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8.9.2021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8.9.2021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8.9.2021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8.9.2021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8.9.2021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8.9.2021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 dirty="0"/>
              <a:t>Kauppakamareiden kysely jäsenyrityksille osaajapulasta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9472"/>
            <a:ext cx="9144000" cy="1646856"/>
          </a:xfrm>
        </p:spPr>
        <p:txBody>
          <a:bodyPr anchor="ctr"/>
          <a:lstStyle/>
          <a:p>
            <a:r>
              <a:rPr lang="fi-FI" dirty="0"/>
              <a:t>31.8.2021</a:t>
            </a:r>
          </a:p>
          <a:p>
            <a:r>
              <a:rPr lang="fi-FI" dirty="0"/>
              <a:t>Etelä-Karjalan kauppakamarin tulokset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Onko yrityksenne tarvitsemaa osaavaa työvoimaa saatavilla tällä hetkellä?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0662" y="6356350"/>
            <a:ext cx="4826000" cy="365125"/>
          </a:xfrm>
        </p:spPr>
        <p:txBody>
          <a:bodyPr/>
          <a:lstStyle/>
          <a:p>
            <a:r>
              <a:rPr lang="fi-FI" dirty="0"/>
              <a:t>1 = paljon ylitarjontaa, 2 = ylitarjontaa, </a:t>
            </a:r>
          </a:p>
          <a:p>
            <a:r>
              <a:rPr lang="fi-FI" dirty="0"/>
              <a:t>3 = ei ylitarjontaa eikä pulaa, 4 = pulaa, 5 = paljon pulaa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C2A8934F-F298-4492-AC6F-758794CE9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954475"/>
              </p:ext>
            </p:extLst>
          </p:nvPr>
        </p:nvGraphicFramePr>
        <p:xfrm>
          <a:off x="1362306" y="171767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CEAFC79-1B61-44BD-BF3D-A2F90452D943}"/>
              </a:ext>
            </a:extLst>
          </p:cNvPr>
          <p:cNvSpPr txBox="1"/>
          <p:nvPr/>
        </p:nvSpPr>
        <p:spPr>
          <a:xfrm>
            <a:off x="494315" y="5949176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47F996E-839F-42C0-B748-9DF3EBE6C06F}"/>
              </a:ext>
            </a:extLst>
          </p:cNvPr>
          <p:cNvSpPr txBox="1"/>
          <p:nvPr/>
        </p:nvSpPr>
        <p:spPr>
          <a:xfrm>
            <a:off x="2783976" y="5949175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98B7C4F-F36A-4DAD-8A2A-5F72C56A6912}"/>
              </a:ext>
            </a:extLst>
          </p:cNvPr>
          <p:cNvSpPr txBox="1"/>
          <p:nvPr/>
        </p:nvSpPr>
        <p:spPr>
          <a:xfrm>
            <a:off x="4512048" y="5944007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6967BE-F966-4937-8B1A-61B6328445A4}"/>
              </a:ext>
            </a:extLst>
          </p:cNvPr>
          <p:cNvSpPr txBox="1"/>
          <p:nvPr/>
        </p:nvSpPr>
        <p:spPr>
          <a:xfrm>
            <a:off x="6287964" y="5957499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B471789-367D-48C8-B83E-5DB716D59742}"/>
              </a:ext>
            </a:extLst>
          </p:cNvPr>
          <p:cNvSpPr txBox="1"/>
          <p:nvPr/>
        </p:nvSpPr>
        <p:spPr>
          <a:xfrm>
            <a:off x="8046678" y="5944491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48,3 %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7D94153-F983-41F5-B127-2384E1F6C702}"/>
              </a:ext>
            </a:extLst>
          </p:cNvPr>
          <p:cNvSpPr txBox="1"/>
          <p:nvPr/>
        </p:nvSpPr>
        <p:spPr>
          <a:xfrm>
            <a:off x="9822594" y="5957498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31,0 %</a:t>
            </a:r>
          </a:p>
        </p:txBody>
      </p:sp>
    </p:spTree>
    <p:extLst>
      <p:ext uri="{BB962C8B-B14F-4D97-AF65-F5344CB8AC3E}">
        <p14:creationId xmlns:p14="http://schemas.microsoft.com/office/powerpoint/2010/main" val="302213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Rajoittaako osaavan työvoiman saatavuus yrityksen kasvua ja liiketoiminnan kehittämistä?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6912" y="6356350"/>
            <a:ext cx="6413500" cy="365125"/>
          </a:xfrm>
        </p:spPr>
        <p:txBody>
          <a:bodyPr/>
          <a:lstStyle/>
          <a:p>
            <a:r>
              <a:rPr lang="fi-FI" dirty="0"/>
              <a:t>1 = ei rajoita, 2 = rajoittaa vähän, 3 = rajoittaa jonkin verran, 4 = rajoittaa paljon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 dirty="0"/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E5EDFA56-6550-4FEB-9EA0-081A34D704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8882074C-620C-4060-97DB-88BF6446B65E}"/>
              </a:ext>
            </a:extLst>
          </p:cNvPr>
          <p:cNvSpPr txBox="1"/>
          <p:nvPr/>
        </p:nvSpPr>
        <p:spPr>
          <a:xfrm>
            <a:off x="769378" y="6034901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4299539-D323-4C8D-ACCB-B4D307F6F6E8}"/>
              </a:ext>
            </a:extLst>
          </p:cNvPr>
          <p:cNvSpPr txBox="1"/>
          <p:nvPr/>
        </p:nvSpPr>
        <p:spPr>
          <a:xfrm>
            <a:off x="3059039" y="6034900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10,3 %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033278B-086A-4B83-B0B7-393B5D59B242}"/>
              </a:ext>
            </a:extLst>
          </p:cNvPr>
          <p:cNvSpPr txBox="1"/>
          <p:nvPr/>
        </p:nvSpPr>
        <p:spPr>
          <a:xfrm>
            <a:off x="4787111" y="6029732"/>
            <a:ext cx="69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13,8 %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22D51C5-AE81-41DC-B66B-5FC3D54C9F1D}"/>
              </a:ext>
            </a:extLst>
          </p:cNvPr>
          <p:cNvSpPr txBox="1"/>
          <p:nvPr/>
        </p:nvSpPr>
        <p:spPr>
          <a:xfrm>
            <a:off x="6563027" y="6043224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34,5 %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0F2C68F-F40F-4E71-AACB-EEB3690B5799}"/>
              </a:ext>
            </a:extLst>
          </p:cNvPr>
          <p:cNvSpPr txBox="1"/>
          <p:nvPr/>
        </p:nvSpPr>
        <p:spPr>
          <a:xfrm>
            <a:off x="8321741" y="6030216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41,4 %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7D402F6-BA36-4ECF-A189-DBE90D3F3ED4}"/>
              </a:ext>
            </a:extLst>
          </p:cNvPr>
          <p:cNvSpPr txBox="1"/>
          <p:nvPr/>
        </p:nvSpPr>
        <p:spPr>
          <a:xfrm>
            <a:off x="10097657" y="604322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0 %</a:t>
            </a:r>
          </a:p>
        </p:txBody>
      </p:sp>
    </p:spTree>
    <p:extLst>
      <p:ext uri="{BB962C8B-B14F-4D97-AF65-F5344CB8AC3E}">
        <p14:creationId xmlns:p14="http://schemas.microsoft.com/office/powerpoint/2010/main" val="306046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lähitulevaisuuden rekrytointitarpeesta (seuraavat 6 kk)?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1F065-7488-478D-8961-65F5E3A9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 dirty="0"/>
          </a:p>
        </p:txBody>
      </p:sp>
      <p:graphicFrame>
        <p:nvGraphicFramePr>
          <p:cNvPr id="12" name="Cont1">
            <a:extLst>
              <a:ext uri="{FF2B5EF4-FFF2-40B4-BE49-F238E27FC236}">
                <a16:creationId xmlns:a16="http://schemas.microsoft.com/office/drawing/2014/main" id="{149FDA7B-467C-431E-AD90-5844D6C4B6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E588DDBE-3C55-4E3F-A360-E64EBB58201B}"/>
              </a:ext>
            </a:extLst>
          </p:cNvPr>
          <p:cNvSpPr txBox="1"/>
          <p:nvPr/>
        </p:nvSpPr>
        <p:spPr>
          <a:xfrm>
            <a:off x="761944" y="6026578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3F5EBFE3-A9C1-4B6B-8DCA-2551F18ADD7E}"/>
              </a:ext>
            </a:extLst>
          </p:cNvPr>
          <p:cNvSpPr txBox="1"/>
          <p:nvPr/>
        </p:nvSpPr>
        <p:spPr>
          <a:xfrm>
            <a:off x="3051605" y="6026577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C75747F2-3862-4EFB-973F-CC1C6C05E85C}"/>
              </a:ext>
            </a:extLst>
          </p:cNvPr>
          <p:cNvSpPr txBox="1"/>
          <p:nvPr/>
        </p:nvSpPr>
        <p:spPr>
          <a:xfrm>
            <a:off x="4779677" y="6021409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9595F34-1015-4A7B-9B58-176E857CCEB7}"/>
              </a:ext>
            </a:extLst>
          </p:cNvPr>
          <p:cNvSpPr txBox="1"/>
          <p:nvPr/>
        </p:nvSpPr>
        <p:spPr>
          <a:xfrm>
            <a:off x="6555593" y="6034901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37,9 %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E568638-2681-4A0F-9FD3-083BD2B83B40}"/>
              </a:ext>
            </a:extLst>
          </p:cNvPr>
          <p:cNvSpPr txBox="1"/>
          <p:nvPr/>
        </p:nvSpPr>
        <p:spPr>
          <a:xfrm>
            <a:off x="8314307" y="602189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55,2 %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A317B20-5136-449B-8EFC-2ED48C03A8F0}"/>
              </a:ext>
            </a:extLst>
          </p:cNvPr>
          <p:cNvSpPr txBox="1"/>
          <p:nvPr/>
        </p:nvSpPr>
        <p:spPr>
          <a:xfrm>
            <a:off x="10090223" y="6034900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</p:spTree>
    <p:extLst>
      <p:ext uri="{BB962C8B-B14F-4D97-AF65-F5344CB8AC3E}">
        <p14:creationId xmlns:p14="http://schemas.microsoft.com/office/powerpoint/2010/main" val="97278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Millainen on yrityksenne näkymä tulevaisuuden rekrytointitarpeesta (2-3 vuoden aikajänne)?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 dirty="0"/>
          </a:p>
        </p:txBody>
      </p:sp>
      <p:graphicFrame>
        <p:nvGraphicFramePr>
          <p:cNvPr id="10" name="Cont1">
            <a:extLst>
              <a:ext uri="{FF2B5EF4-FFF2-40B4-BE49-F238E27FC236}">
                <a16:creationId xmlns:a16="http://schemas.microsoft.com/office/drawing/2014/main" id="{FA283A1A-5D78-4F61-9EEF-08A1468700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C457F7B1-93B0-4C6D-8011-6A5DFB75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46462" y="6356350"/>
            <a:ext cx="5994400" cy="365125"/>
          </a:xfrm>
        </p:spPr>
        <p:txBody>
          <a:bodyPr/>
          <a:lstStyle/>
          <a:p>
            <a:r>
              <a:rPr lang="fi-FI" dirty="0"/>
              <a:t>1= vähenee merkittävästi, 2 = vähenee, 3 = ei vähene eikä kasva, </a:t>
            </a:r>
          </a:p>
          <a:p>
            <a:r>
              <a:rPr lang="fi-FI" dirty="0"/>
              <a:t>4 = kasvaa, 5 = kasvaa merkittävästi)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B175B6AE-F934-45F7-B124-E182066C8756}"/>
              </a:ext>
            </a:extLst>
          </p:cNvPr>
          <p:cNvSpPr txBox="1"/>
          <p:nvPr/>
        </p:nvSpPr>
        <p:spPr>
          <a:xfrm>
            <a:off x="784247" y="6038463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0319D61-ADB6-40CA-8DC5-FF5E6441F495}"/>
              </a:ext>
            </a:extLst>
          </p:cNvPr>
          <p:cNvSpPr txBox="1"/>
          <p:nvPr/>
        </p:nvSpPr>
        <p:spPr>
          <a:xfrm>
            <a:off x="3073908" y="603846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2B48E5-1AB2-47C3-9DB0-015BA293D0D3}"/>
              </a:ext>
            </a:extLst>
          </p:cNvPr>
          <p:cNvSpPr txBox="1"/>
          <p:nvPr/>
        </p:nvSpPr>
        <p:spPr>
          <a:xfrm>
            <a:off x="4801980" y="603329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3,6 %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E6B006-D7B1-4A2C-ABED-4A223FE2B39D}"/>
              </a:ext>
            </a:extLst>
          </p:cNvPr>
          <p:cNvSpPr txBox="1"/>
          <p:nvPr/>
        </p:nvSpPr>
        <p:spPr>
          <a:xfrm>
            <a:off x="6577896" y="6046786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25,0 %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14289F9-2BC7-4CB4-ADDE-FFF1745909A0}"/>
              </a:ext>
            </a:extLst>
          </p:cNvPr>
          <p:cNvSpPr txBox="1"/>
          <p:nvPr/>
        </p:nvSpPr>
        <p:spPr>
          <a:xfrm>
            <a:off x="8336610" y="6033778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57,1 %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C71E056-4B55-4E4F-9F2B-ACBA28E7862F}"/>
              </a:ext>
            </a:extLst>
          </p:cNvPr>
          <p:cNvSpPr txBox="1"/>
          <p:nvPr/>
        </p:nvSpPr>
        <p:spPr>
          <a:xfrm>
            <a:off x="10010078" y="6033293"/>
            <a:ext cx="74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14,3 %</a:t>
            </a:r>
          </a:p>
        </p:txBody>
      </p:sp>
    </p:spTree>
    <p:extLst>
      <p:ext uri="{BB962C8B-B14F-4D97-AF65-F5344CB8AC3E}">
        <p14:creationId xmlns:p14="http://schemas.microsoft.com/office/powerpoint/2010/main" val="3265819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41E59-CEBC-4DFF-8D44-B4CC9E21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Mitkä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yrityksenne</a:t>
            </a:r>
            <a:r>
              <a:rPr lang="en-US" dirty="0"/>
              <a:t> </a:t>
            </a:r>
            <a:r>
              <a:rPr lang="en-US" dirty="0" err="1"/>
              <a:t>näkökulmasta</a:t>
            </a:r>
            <a:r>
              <a:rPr lang="en-US" dirty="0"/>
              <a:t> </a:t>
            </a:r>
            <a:r>
              <a:rPr lang="en-US" dirty="0" err="1"/>
              <a:t>tärkeimmät</a:t>
            </a:r>
            <a:r>
              <a:rPr lang="en-US" dirty="0"/>
              <a:t> </a:t>
            </a:r>
            <a:r>
              <a:rPr lang="en-US" dirty="0" err="1"/>
              <a:t>syyt</a:t>
            </a:r>
            <a:r>
              <a:rPr lang="en-US" dirty="0"/>
              <a:t> </a:t>
            </a:r>
            <a:r>
              <a:rPr lang="en-US" dirty="0" err="1"/>
              <a:t>rekrytointihaasteisiin</a:t>
            </a:r>
            <a:r>
              <a:rPr lang="en-US" dirty="0"/>
              <a:t>? (</a:t>
            </a:r>
            <a:r>
              <a:rPr lang="en-US" dirty="0" err="1"/>
              <a:t>valitse</a:t>
            </a:r>
            <a:r>
              <a:rPr lang="en-US" dirty="0"/>
              <a:t> </a:t>
            </a:r>
            <a:r>
              <a:rPr lang="en-US" dirty="0" err="1"/>
              <a:t>korkeintaan</a:t>
            </a:r>
            <a:r>
              <a:rPr lang="en-US" dirty="0"/>
              <a:t> </a:t>
            </a:r>
            <a:r>
              <a:rPr lang="en-US" dirty="0" err="1"/>
              <a:t>kolme</a:t>
            </a:r>
            <a:r>
              <a:rPr lang="en-US" dirty="0"/>
              <a:t> </a:t>
            </a:r>
            <a:r>
              <a:rPr lang="en-US" dirty="0" err="1"/>
              <a:t>tärkeintä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B18F47-A380-4CA0-A0F3-B5878B30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8.9.2021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C6CD39-EE5D-4786-8518-6FF7B7717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 dirty="0"/>
          </a:p>
        </p:txBody>
      </p:sp>
      <p:graphicFrame>
        <p:nvGraphicFramePr>
          <p:cNvPr id="11" name="Cont1">
            <a:extLst>
              <a:ext uri="{FF2B5EF4-FFF2-40B4-BE49-F238E27FC236}">
                <a16:creationId xmlns:a16="http://schemas.microsoft.com/office/drawing/2014/main" id="{B68F0F05-EB8E-4565-8D9F-A93AF247A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611989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5CC5105B-DF8B-4087-9DD2-8A1DDDEF2921}"/>
              </a:ext>
            </a:extLst>
          </p:cNvPr>
          <p:cNvSpPr txBox="1"/>
          <p:nvPr/>
        </p:nvSpPr>
        <p:spPr>
          <a:xfrm>
            <a:off x="739642" y="4001294"/>
            <a:ext cx="1955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ETELÄ-KARJALAN TULOS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962C006-6282-4233-A774-1D2D6463CD06}"/>
              </a:ext>
            </a:extLst>
          </p:cNvPr>
          <p:cNvSpPr txBox="1"/>
          <p:nvPr/>
        </p:nvSpPr>
        <p:spPr>
          <a:xfrm>
            <a:off x="10544601" y="400075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BFAE8EB-407A-4139-B3F9-441634DAF66D}"/>
              </a:ext>
            </a:extLst>
          </p:cNvPr>
          <p:cNvSpPr txBox="1"/>
          <p:nvPr/>
        </p:nvSpPr>
        <p:spPr>
          <a:xfrm>
            <a:off x="4382372" y="3987394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07968EC-0FA6-4F79-98AE-9182EFDC8788}"/>
              </a:ext>
            </a:extLst>
          </p:cNvPr>
          <p:cNvSpPr txBox="1"/>
          <p:nvPr/>
        </p:nvSpPr>
        <p:spPr>
          <a:xfrm>
            <a:off x="3733803" y="3987395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44,8 %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E93784A-9D28-4A21-8D18-1B08FE1A67BD}"/>
              </a:ext>
            </a:extLst>
          </p:cNvPr>
          <p:cNvSpPr txBox="1"/>
          <p:nvPr/>
        </p:nvSpPr>
        <p:spPr>
          <a:xfrm>
            <a:off x="3083201" y="4001294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58,6%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D316EAF-8D2E-4900-AC79-A783169FAECB}"/>
              </a:ext>
            </a:extLst>
          </p:cNvPr>
          <p:cNvSpPr txBox="1"/>
          <p:nvPr/>
        </p:nvSpPr>
        <p:spPr>
          <a:xfrm>
            <a:off x="7170849" y="4000752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0,0 %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896FB34-4925-4B77-89F1-014C2CBE6859}"/>
              </a:ext>
            </a:extLst>
          </p:cNvPr>
          <p:cNvSpPr txBox="1"/>
          <p:nvPr/>
        </p:nvSpPr>
        <p:spPr>
          <a:xfrm>
            <a:off x="6510335" y="400129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6,9 %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D9D4FE8-BD68-4DF6-933A-18DA76FC3A60}"/>
              </a:ext>
            </a:extLst>
          </p:cNvPr>
          <p:cNvSpPr txBox="1"/>
          <p:nvPr/>
        </p:nvSpPr>
        <p:spPr>
          <a:xfrm>
            <a:off x="5814432" y="3980444"/>
            <a:ext cx="732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55,2 %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1424B16-A686-4D2A-BDC9-2E4AA250B1D5}"/>
              </a:ext>
            </a:extLst>
          </p:cNvPr>
          <p:cNvSpPr txBox="1"/>
          <p:nvPr/>
        </p:nvSpPr>
        <p:spPr>
          <a:xfrm>
            <a:off x="5116492" y="3994343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10,3 %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E8EE2A4-386F-40F0-BBAD-BE336713F1F8}"/>
              </a:ext>
            </a:extLst>
          </p:cNvPr>
          <p:cNvSpPr txBox="1"/>
          <p:nvPr/>
        </p:nvSpPr>
        <p:spPr>
          <a:xfrm>
            <a:off x="9893999" y="4008284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3,4 %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ECAE9DE-9582-41B6-9EE1-29F094091323}"/>
              </a:ext>
            </a:extLst>
          </p:cNvPr>
          <p:cNvSpPr txBox="1"/>
          <p:nvPr/>
        </p:nvSpPr>
        <p:spPr>
          <a:xfrm>
            <a:off x="9203349" y="3994711"/>
            <a:ext cx="591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6,9 %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87D699D-A6AE-4C09-A010-285F048264D9}"/>
              </a:ext>
            </a:extLst>
          </p:cNvPr>
          <p:cNvSpPr txBox="1"/>
          <p:nvPr/>
        </p:nvSpPr>
        <p:spPr>
          <a:xfrm>
            <a:off x="8542835" y="4001294"/>
            <a:ext cx="70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20,7 %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17D365A1-A421-4624-9D48-0988FBBE1B2F}"/>
              </a:ext>
            </a:extLst>
          </p:cNvPr>
          <p:cNvSpPr txBox="1"/>
          <p:nvPr/>
        </p:nvSpPr>
        <p:spPr>
          <a:xfrm>
            <a:off x="7831363" y="4000752"/>
            <a:ext cx="734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0000"/>
                </a:solidFill>
              </a:rPr>
              <a:t>13,8 %</a:t>
            </a:r>
          </a:p>
        </p:txBody>
      </p:sp>
    </p:spTree>
    <p:extLst>
      <p:ext uri="{BB962C8B-B14F-4D97-AF65-F5344CB8AC3E}">
        <p14:creationId xmlns:p14="http://schemas.microsoft.com/office/powerpoint/2010/main" val="203200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A61F59F-1B32-45AC-9A81-2BEB24EC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en-US" b="1" dirty="0" err="1"/>
              <a:t>Ratkaisuja</a:t>
            </a:r>
            <a:r>
              <a:rPr lang="en-US" b="1" dirty="0"/>
              <a:t> </a:t>
            </a:r>
            <a:r>
              <a:rPr lang="en-US" b="1" dirty="0" err="1"/>
              <a:t>työvoimapulaan</a:t>
            </a:r>
            <a:endParaRPr lang="en-US" b="1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562517-801D-45C1-8440-619A2C86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041CBCC-FF59-416C-9A1D-9D52F6500638}" type="datetime1">
              <a:rPr lang="fi-FI" smtClean="0"/>
              <a:pPr>
                <a:spcAft>
                  <a:spcPts val="600"/>
                </a:spcAft>
              </a:pPr>
              <a:t>8.9.2021</a:t>
            </a:fld>
            <a:endParaRPr lang="fi-F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FFE2897-6D62-4002-B70D-C0722E15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 dirty="0"/>
              <a:t>Mika Peltonen – Etelä-Karjalan kauppakamari 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A55EECA-C19A-4181-8ED1-AE0815A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FAE4DD5-594D-4BA5-999D-5B600B5C50E3}"/>
              </a:ext>
            </a:extLst>
          </p:cNvPr>
          <p:cNvSpPr txBox="1"/>
          <p:nvPr/>
        </p:nvSpPr>
        <p:spPr>
          <a:xfrm>
            <a:off x="4319239" y="1690814"/>
            <a:ext cx="5676813" cy="4521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Riittävät resurssit oleskelulupien käsittelyyn.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Maahantulon sujuvoittaminen.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Ulkomaalaisen työvoiman saatavuusharkinnan poistaminen.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Maahanmuuttajien työllistymistä edistettävä joustavammalla kielikoulutuksella.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Ulkomaalaisten osaajien houkuttelu.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Lisää resursseja korkeakoulujen muunto- ja täydennyskoulutuksiin.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Korkeakoulujen lyhyttutkintojen käyttöönotto.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Koulutuksen digitalisaation edistäminen.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Ammatillisia tutkintoja englanniksi.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Oppisopimuskoulutuksen lisääminen erityisesti nuorten keskuudessa.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Lyhyillä työvoimakoulutuksilla kiinni työelämään.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fi-FI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RekryKoulutusten</a:t>
            </a: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resurssit turvattava.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Opintotuen tulorajojen nostaminen.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Liikkuvuusavustuksen laajentaminen.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Paikallisen sopimisen edistäminen.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Yksityisten palveluntuottajien hyödyntäminen laajemmin työllisyyspalveluissa.</a:t>
            </a:r>
          </a:p>
        </p:txBody>
      </p:sp>
    </p:spTree>
    <p:extLst>
      <p:ext uri="{BB962C8B-B14F-4D97-AF65-F5344CB8AC3E}">
        <p14:creationId xmlns:p14="http://schemas.microsoft.com/office/powerpoint/2010/main" val="503008705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15200</TotalTime>
  <Words>361</Words>
  <Application>Microsoft Office PowerPoint</Application>
  <PresentationFormat>Laajakuva</PresentationFormat>
  <Paragraphs>87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15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Kauppakamareiden kysely jäsenyrityksille osaajapulasta</vt:lpstr>
      <vt:lpstr>Onko yrityksenne tarvitsemaa osaavaa työvoimaa saatavilla tällä hetkellä?</vt:lpstr>
      <vt:lpstr>Rajoittaako osaavan työvoiman saatavuus yrityksen kasvua ja liiketoiminnan kehittämistä?</vt:lpstr>
      <vt:lpstr>Millainen on yrityksenne näkymä lähitulevaisuuden rekrytointitarpeesta (seuraavat 6 kk)?</vt:lpstr>
      <vt:lpstr>Millainen on yrityksenne näkymä tulevaisuuden rekrytointitarpeesta (2-3 vuoden aikajänne)?</vt:lpstr>
      <vt:lpstr>Mitkä ovat yrityksenne näkökulmasta tärkeimmät syyt rekrytointihaasteisiin? (valitse korkeintaan kolme tärkeintä)</vt:lpstr>
      <vt:lpstr>Ratkaisuja työvoimapulaan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Oppivelvollisuuden laajentaminen</dc:title>
  <dc:creator>Mikko Valtonen</dc:creator>
  <cp:keywords>Keskuskauppakamari</cp:keywords>
  <cp:lastModifiedBy>Mika Peltonen</cp:lastModifiedBy>
  <cp:revision>184</cp:revision>
  <dcterms:created xsi:type="dcterms:W3CDTF">2020-06-08T10:28:06Z</dcterms:created>
  <dcterms:modified xsi:type="dcterms:W3CDTF">2021-09-08T09:33:19Z</dcterms:modified>
</cp:coreProperties>
</file>